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293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56192740058399"/>
          <c:y val="0.111409229465913"/>
          <c:w val="0.70114197989402305"/>
          <c:h val="0.7117217696491110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Intervention (n=55)</c:v>
                </c:pt>
              </c:strCache>
            </c:strRef>
          </c:tx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42.56</c:v>
                </c:pt>
                <c:pt idx="1">
                  <c:v>55.18</c:v>
                </c:pt>
                <c:pt idx="2">
                  <c:v>58.71</c:v>
                </c:pt>
                <c:pt idx="3">
                  <c:v>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DD3-4858-940B-122508DB8D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Treatment as usual (n=55)</c:v>
                </c:pt>
              </c:strCache>
            </c:strRef>
          </c:tx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45.95</c:v>
                </c:pt>
                <c:pt idx="1">
                  <c:v>52.13</c:v>
                </c:pt>
                <c:pt idx="2">
                  <c:v>52.67</c:v>
                </c:pt>
                <c:pt idx="3">
                  <c:v>56.05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DD3-4858-940B-122508DB8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44221648"/>
        <c:axId val="-1945284064"/>
      </c:scatterChart>
      <c:valAx>
        <c:axId val="-1944221648"/>
        <c:scaling>
          <c:orientation val="minMax"/>
          <c:max val="1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Months</a:t>
                </a:r>
              </a:p>
            </c:rich>
          </c:tx>
          <c:layout>
            <c:manualLayout>
              <c:xMode val="edge"/>
              <c:yMode val="edge"/>
              <c:x val="0.432051205863418"/>
              <c:y val="0.912567413223203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 rot="0" vert="horz"/>
          <a:lstStyle/>
          <a:p>
            <a:pPr>
              <a:defRPr lang="en-US"/>
            </a:pPr>
            <a:endParaRPr lang="en-US"/>
          </a:p>
        </c:txPr>
        <c:crossAx val="-1945284064"/>
        <c:crosses val="autoZero"/>
        <c:crossBetween val="midCat"/>
        <c:majorUnit val="3"/>
      </c:valAx>
      <c:valAx>
        <c:axId val="-1945284064"/>
        <c:scaling>
          <c:orientation val="minMax"/>
          <c:min val="40"/>
        </c:scaling>
        <c:delete val="0"/>
        <c:axPos val="l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Mean GAF Score</a:t>
                </a:r>
              </a:p>
            </c:rich>
          </c:tx>
          <c:layout>
            <c:manualLayout>
              <c:xMode val="edge"/>
              <c:yMode val="edge"/>
              <c:x val="1.6512157678403399E-2"/>
              <c:y val="0.304877956537852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lang="en-US"/>
            </a:pPr>
            <a:endParaRPr lang="en-US"/>
          </a:p>
        </c:txPr>
        <c:crossAx val="-1944221648"/>
        <c:crosses val="autoZero"/>
        <c:crossBetween val="midCat"/>
      </c:valAx>
      <c:spPr>
        <a:noFill/>
        <a:ln w="25402">
          <a:noFill/>
        </a:ln>
      </c:spPr>
    </c:plotArea>
    <c:legend>
      <c:legendPos val="tr"/>
      <c:layout>
        <c:manualLayout>
          <c:xMode val="edge"/>
          <c:yMode val="edge"/>
          <c:x val="0.72037463477442698"/>
          <c:y val="0.58021133525456303"/>
          <c:w val="0.27648071113752298"/>
          <c:h val="0.17418502802423499"/>
        </c:manualLayout>
      </c:layout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98839141404001"/>
          <c:y val="0.103931559272412"/>
          <c:w val="0.704156160712885"/>
          <c:h val="0.717777018161770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Intervention (n=55)</c:v>
                </c:pt>
              </c:strCache>
            </c:strRef>
          </c:tx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101.8</c:v>
                </c:pt>
                <c:pt idx="1">
                  <c:v>70.87</c:v>
                </c:pt>
                <c:pt idx="2">
                  <c:v>67.38</c:v>
                </c:pt>
                <c:pt idx="3">
                  <c:v>67.349999999999994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307-42F2-932E-1D1B2F2C87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Treatement as usual (n=55)</c:v>
                </c:pt>
              </c:strCache>
            </c:strRef>
          </c:tx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94.6</c:v>
                </c:pt>
                <c:pt idx="1">
                  <c:v>77.11</c:v>
                </c:pt>
                <c:pt idx="2">
                  <c:v>76.959999999999994</c:v>
                </c:pt>
                <c:pt idx="3">
                  <c:v>74.33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307-42F2-932E-1D1B2F2C8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45434688"/>
        <c:axId val="-1945423632"/>
      </c:scatterChart>
      <c:valAx>
        <c:axId val="-1945434688"/>
        <c:scaling>
          <c:orientation val="minMax"/>
          <c:max val="1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Months</a:t>
                </a:r>
              </a:p>
            </c:rich>
          </c:tx>
          <c:layout>
            <c:manualLayout>
              <c:xMode val="edge"/>
              <c:yMode val="edge"/>
              <c:x val="0.429628520765859"/>
              <c:y val="0.907591296095823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 rot="0" vert="horz"/>
          <a:lstStyle/>
          <a:p>
            <a:pPr>
              <a:defRPr lang="en-US"/>
            </a:pPr>
            <a:endParaRPr lang="en-US"/>
          </a:p>
        </c:txPr>
        <c:crossAx val="-1945423632"/>
        <c:crosses val="autoZero"/>
        <c:crossBetween val="midCat"/>
        <c:majorUnit val="3"/>
      </c:valAx>
      <c:valAx>
        <c:axId val="-1945423632"/>
        <c:scaling>
          <c:orientation val="minMax"/>
          <c:min val="60"/>
        </c:scaling>
        <c:delete val="0"/>
        <c:axPos val="l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Mean PANSS™ Score</a:t>
                </a:r>
              </a:p>
            </c:rich>
          </c:tx>
          <c:layout>
            <c:manualLayout>
              <c:xMode val="edge"/>
              <c:yMode val="edge"/>
              <c:x val="6.7717166564502697E-3"/>
              <c:y val="0.26955017847265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lang="en-US"/>
            </a:pPr>
            <a:endParaRPr lang="en-US"/>
          </a:p>
        </c:txPr>
        <c:crossAx val="-1945434688"/>
        <c:crosses val="autoZero"/>
        <c:crossBetween val="midCat"/>
      </c:valAx>
      <c:spPr>
        <a:noFill/>
        <a:ln w="25402">
          <a:noFill/>
        </a:ln>
      </c:spPr>
    </c:plotArea>
    <c:legend>
      <c:legendPos val="tr"/>
      <c:layout>
        <c:manualLayout>
          <c:xMode val="edge"/>
          <c:yMode val="edge"/>
          <c:x val="0.69513650412836303"/>
          <c:y val="0.10409640134278"/>
          <c:w val="0.30170018982327101"/>
          <c:h val="0.16706182215149601"/>
        </c:manualLayout>
      </c:layout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Participants (N=110) with schizophrenia or schizoaffective disorders were enrolled in a study to evaluate the effectiveness of family-supervised treatment on improving treatment adherence and clinical outcomes. The STOPS intervention, which utilized a family member to supervise medication administration, was compared to treatment as usual (TAU) and followed up for 1 year.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STOPS was defined as supervised treatment in outpatients for schizophrenia.</a:t>
            </a:r>
          </a:p>
          <a:p>
            <a:pPr>
              <a:defRPr/>
            </a:pPr>
            <a:r>
              <a:rPr lang="en-US" dirty="0"/>
              <a:t>Participants in the STOPS group had better treatment adherence (primary outcome measure), 67.3%, vs 45.5% in TAU group (</a:t>
            </a:r>
            <a:r>
              <a:rPr lang="en-US" i="1" dirty="0"/>
              <a:t>P</a:t>
            </a:r>
            <a:r>
              <a:rPr lang="en-US" dirty="0"/>
              <a:t>&lt;0.02).</a:t>
            </a:r>
          </a:p>
          <a:p>
            <a:pPr>
              <a:defRPr/>
            </a:pPr>
            <a:r>
              <a:rPr lang="en-US" dirty="0"/>
              <a:t>PANSS for schizophrenia and GAF scores were also significantly improved (data presented on slide).</a:t>
            </a:r>
          </a:p>
          <a:p>
            <a:pPr lvl="1">
              <a:defRPr/>
            </a:pPr>
            <a:r>
              <a:rPr lang="en-US" dirty="0"/>
              <a:t>Analyses were carried out using repeated measures ANCOVA.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900" b="1" dirty="0"/>
              <a:t>Reference</a:t>
            </a:r>
          </a:p>
          <a:p>
            <a:pPr>
              <a:spcBef>
                <a:spcPts val="0"/>
              </a:spcBef>
              <a:defRPr/>
            </a:pPr>
            <a:r>
              <a:rPr lang="en-US" sz="900" dirty="0" err="1"/>
              <a:t>Farooq</a:t>
            </a:r>
            <a:r>
              <a:rPr lang="en-US" sz="900" dirty="0"/>
              <a:t> S, </a:t>
            </a:r>
            <a:r>
              <a:rPr lang="en-US" sz="900" dirty="0" err="1"/>
              <a:t>Nazar</a:t>
            </a:r>
            <a:r>
              <a:rPr lang="en-US" sz="900" dirty="0"/>
              <a:t> Z, </a:t>
            </a:r>
            <a:r>
              <a:rPr lang="en-US" sz="900" dirty="0" err="1"/>
              <a:t>Irfan</a:t>
            </a:r>
            <a:r>
              <a:rPr lang="en-US" sz="900" dirty="0"/>
              <a:t> M, et al. Schizophrenia medication adherence in a resource-poor setting: </a:t>
            </a:r>
            <a:r>
              <a:rPr lang="en-US" sz="900" dirty="0" err="1"/>
              <a:t>randomised</a:t>
            </a:r>
            <a:r>
              <a:rPr lang="en-US" sz="900" dirty="0"/>
              <a:t> controlled trial of supervised treatment in out-patients for schizophrenia (STOPS). </a:t>
            </a:r>
            <a:r>
              <a:rPr lang="en-US" sz="900" i="1" dirty="0"/>
              <a:t>Br J Psychiatry</a:t>
            </a:r>
            <a:r>
              <a:rPr lang="en-US" sz="900" dirty="0"/>
              <a:t>. 2011;199(6):467-472.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6FD70D-DEDB-4E1B-BD0D-3868F870AB2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tekst 19"/>
          <p:cNvSpPr>
            <a:spLocks noGrp="1"/>
          </p:cNvSpPr>
          <p:nvPr>
            <p:ph type="body" sz="quarter" idx="17"/>
          </p:nvPr>
        </p:nvSpPr>
        <p:spPr>
          <a:xfrm>
            <a:off x="404812" y="182185"/>
            <a:ext cx="6910388" cy="200007"/>
          </a:xfrm>
        </p:spPr>
        <p:txBody>
          <a:bodyPr/>
          <a:lstStyle/>
          <a:p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>
              <a:latin typeface="+mn-lt"/>
            </a:endParaRPr>
          </a:p>
          <a:p>
            <a:endParaRPr lang="da-DK" dirty="0">
              <a:latin typeface="+mn-lt"/>
            </a:endParaRPr>
          </a:p>
        </p:txBody>
      </p:sp>
      <p:sp>
        <p:nvSpPr>
          <p:cNvPr id="106497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Family-Supervised Treatment Led to </a:t>
            </a:r>
            <a:br>
              <a:rPr lang="en-US" dirty="0"/>
            </a:br>
            <a:r>
              <a:rPr lang="en-US" dirty="0"/>
              <a:t>Significant Improvement in Symptoms and Functioning</a:t>
            </a:r>
          </a:p>
        </p:txBody>
      </p:sp>
      <p:graphicFrame>
        <p:nvGraphicFramePr>
          <p:cNvPr id="3" name="Content Placeholder 8"/>
          <p:cNvGraphicFramePr>
            <a:graphicFrameLocks noGrp="1"/>
          </p:cNvGraphicFramePr>
          <p:nvPr>
            <p:ph idx="20"/>
            <p:extLst>
              <p:ext uri="{D42A27DB-BD31-4B8C-83A1-F6EECF244321}">
                <p14:modId xmlns:p14="http://schemas.microsoft.com/office/powerpoint/2010/main" val="856648451"/>
              </p:ext>
            </p:extLst>
          </p:nvPr>
        </p:nvGraphicFramePr>
        <p:xfrm>
          <a:off x="404813" y="1062038"/>
          <a:ext cx="4065587" cy="331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ontent Placeholder 8"/>
          <p:cNvGraphicFramePr>
            <a:graphicFrameLocks noGrp="1"/>
          </p:cNvGraphicFramePr>
          <p:nvPr>
            <p:ph idx="21"/>
            <p:extLst>
              <p:ext uri="{D42A27DB-BD31-4B8C-83A1-F6EECF244321}">
                <p14:modId xmlns:p14="http://schemas.microsoft.com/office/powerpoint/2010/main" val="379801920"/>
              </p:ext>
            </p:extLst>
          </p:nvPr>
        </p:nvGraphicFramePr>
        <p:xfrm>
          <a:off x="4675187" y="1062038"/>
          <a:ext cx="4064000" cy="331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709B5-425B-4127-BF78-517E0C4171C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Intervention involved supervised treatment in outpatients for schizophrenia (STOPS).</a:t>
            </a:r>
            <a:br>
              <a:rPr lang="en-US" dirty="0"/>
            </a:br>
            <a:r>
              <a:rPr lang="en-US" dirty="0"/>
              <a:t>GAF = global assessment of functioning; PANSS™ = Positive and Negative Syndrome Scale, a trademark of Multi-Health Systems, Inc.</a:t>
            </a:r>
          </a:p>
          <a:p>
            <a:pPr marL="0" indent="0">
              <a:buNone/>
            </a:pPr>
            <a:r>
              <a:rPr lang="en-US" dirty="0"/>
              <a:t>Farooq S, et al</a:t>
            </a:r>
            <a:r>
              <a:rPr lang="en-US" i="1" dirty="0"/>
              <a:t>. Br J Psychiatry</a:t>
            </a:r>
            <a:r>
              <a:rPr lang="en-US" dirty="0"/>
              <a:t>. 2011;199(6):467-472.</a:t>
            </a:r>
            <a:endParaRPr lang="da-DK" dirty="0"/>
          </a:p>
        </p:txBody>
      </p:sp>
      <p:sp>
        <p:nvSpPr>
          <p:cNvPr id="106502" name="TextBox 12"/>
          <p:cNvSpPr txBox="1">
            <a:spLocks noChangeArrowheads="1"/>
          </p:cNvSpPr>
          <p:nvPr/>
        </p:nvSpPr>
        <p:spPr bwMode="auto">
          <a:xfrm>
            <a:off x="1826405" y="943200"/>
            <a:ext cx="14150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PANSS™ total score</a:t>
            </a:r>
          </a:p>
        </p:txBody>
      </p:sp>
      <p:sp>
        <p:nvSpPr>
          <p:cNvPr id="106503" name="TextBox 13"/>
          <p:cNvSpPr txBox="1">
            <a:spLocks noChangeArrowheads="1"/>
          </p:cNvSpPr>
          <p:nvPr/>
        </p:nvSpPr>
        <p:spPr bwMode="auto">
          <a:xfrm>
            <a:off x="6165091" y="943200"/>
            <a:ext cx="81960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1">
                <a:solidFill>
                  <a:srgbClr val="000000"/>
                </a:solidFill>
                <a:latin typeface="Calibri"/>
                <a:cs typeface="Calibri"/>
              </a:rPr>
              <a:t>GAF score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5185299" y="3455985"/>
            <a:ext cx="13049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 dirty="0">
                <a:solidFill>
                  <a:srgbClr val="000000"/>
                </a:solidFill>
                <a:latin typeface="Calibri"/>
                <a:cs typeface="Calibri"/>
              </a:rPr>
              <a:t>P</a:t>
            </a: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=0.008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1191151" y="3455985"/>
            <a:ext cx="13049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i="1" dirty="0">
                <a:solidFill>
                  <a:srgbClr val="000000"/>
                </a:solidFill>
                <a:latin typeface="Calibri"/>
                <a:cs typeface="Calibri"/>
              </a:rPr>
              <a:t>P</a:t>
            </a: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=0.003</a:t>
            </a:r>
          </a:p>
        </p:txBody>
      </p:sp>
    </p:spTree>
    <p:extLst>
      <p:ext uri="{BB962C8B-B14F-4D97-AF65-F5344CB8AC3E}">
        <p14:creationId xmlns:p14="http://schemas.microsoft.com/office/powerpoint/2010/main" val="18508556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250</Words>
  <Application>Microsoft Office PowerPoint</Application>
  <PresentationFormat>On-screen Show (16:9)</PresentationFormat>
  <Paragraphs>21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Family-Supervised Treatment Led to  Significant Improvement in Symptoms and Functioning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2022-02-23T11:49:31Z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